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handoutMasterIdLst>
    <p:handoutMasterId r:id="rId16"/>
  </p:handoutMasterIdLst>
  <p:sldIdLst>
    <p:sldId id="256" r:id="rId2"/>
    <p:sldId id="257" r:id="rId3"/>
    <p:sldId id="258" r:id="rId4"/>
    <p:sldId id="261" r:id="rId5"/>
    <p:sldId id="259" r:id="rId6"/>
    <p:sldId id="263" r:id="rId7"/>
    <p:sldId id="262" r:id="rId8"/>
    <p:sldId id="265" r:id="rId9"/>
    <p:sldId id="266" r:id="rId10"/>
    <p:sldId id="268" r:id="rId11"/>
    <p:sldId id="264" r:id="rId12"/>
    <p:sldId id="267" r:id="rId13"/>
    <p:sldId id="269" r:id="rId14"/>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2A856898-004F-488F-BB55-006180072170}" type="datetimeFigureOut">
              <a:rPr lang="en-US" smtClean="0"/>
              <a:t>6/14/2023</a:t>
            </a:fld>
            <a:endParaRPr lang="en-US"/>
          </a:p>
        </p:txBody>
      </p:sp>
      <p:sp>
        <p:nvSpPr>
          <p:cNvPr id="4" name="Footer Placeholder 3"/>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28B78EBA-BA2D-4477-9793-2163D9D59A28}" type="slidenum">
              <a:rPr lang="en-US" smtClean="0"/>
              <a:t>‹#›</a:t>
            </a:fld>
            <a:endParaRPr lang="en-US"/>
          </a:p>
        </p:txBody>
      </p:sp>
    </p:spTree>
    <p:extLst>
      <p:ext uri="{BB962C8B-B14F-4D97-AF65-F5344CB8AC3E}">
        <p14:creationId xmlns:p14="http://schemas.microsoft.com/office/powerpoint/2010/main" val="118368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a:defRPr sz="1200"/>
            </a:lvl1pPr>
          </a:lstStyle>
          <a:p>
            <a:fld id="{74DE15AF-D230-42D0-95FB-42AA896D104A}" type="datetimeFigureOut">
              <a:rPr lang="en-US" smtClean="0"/>
              <a:pPr/>
              <a:t>6/14/2023</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a:defRPr sz="1200"/>
            </a:lvl1pPr>
          </a:lstStyle>
          <a:p>
            <a:fld id="{79572A8D-CA75-43FE-AB58-F44D7DC3A9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FDCBDA1D-4678-4712-A861-E1E5AA3E6E33}" type="slidenum">
              <a:rPr lang="en-US"/>
              <a:pPr/>
              <a:t>3</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572A8D-CA75-43FE-AB58-F44D7DC3A94B}"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E9C1876-0902-4573-A72F-3D464E16F3E1}"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AD64-A404-4003-A303-B56F4F2CF0A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9C1876-0902-4573-A72F-3D464E16F3E1}"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9C1876-0902-4573-A72F-3D464E16F3E1}" type="datetimeFigureOut">
              <a:rPr lang="en-US" smtClean="0"/>
              <a:pPr/>
              <a:t>6/14/2023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9C1876-0902-4573-A72F-3D464E16F3E1}"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9C1876-0902-4573-A72F-3D464E16F3E1}"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4BAD64-A404-4003-A303-B56F4F2CF0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9C1876-0902-4573-A72F-3D464E16F3E1}"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9C1876-0902-4573-A72F-3D464E16F3E1}" type="datetimeFigureOut">
              <a:rPr lang="en-US" smtClean="0"/>
              <a:pPr/>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9C1876-0902-4573-A72F-3D464E16F3E1}" type="datetimeFigureOut">
              <a:rPr lang="en-US" smtClean="0"/>
              <a:pPr/>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C1876-0902-4573-A72F-3D464E16F3E1}" type="datetimeFigureOut">
              <a:rPr lang="en-US" smtClean="0"/>
              <a:pPr/>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4BAD64-A404-4003-A303-B56F4F2CF0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9C1876-0902-4573-A72F-3D464E16F3E1}"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4BAD64-A404-4003-A303-B56F4F2CF0A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E9C1876-0902-4573-A72F-3D464E16F3E1}" type="datetimeFigureOut">
              <a:rPr lang="en-US" smtClean="0"/>
              <a:pPr/>
              <a:t>6/14/2023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44BAD64-A404-4003-A303-B56F4F2CF0A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E9C1876-0902-4573-A72F-3D464E16F3E1}" type="datetimeFigureOut">
              <a:rPr lang="en-US" smtClean="0"/>
              <a:pPr/>
              <a:t>6/14/2023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44BAD64-A404-4003-A303-B56F4F2CF0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horiansoccer.weebly.com/" TargetMode="External"/><Relationship Id="rId2" Type="http://schemas.openxmlformats.org/officeDocument/2006/relationships/hyperlink" Target="http://www.macombmac.misd.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warrick@lsps.org" TargetMode="External"/><Relationship Id="rId2" Type="http://schemas.openxmlformats.org/officeDocument/2006/relationships/hyperlink" Target="mailto:dlount@lsps.or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macombmac.misd.net/" TargetMode="External"/><Relationship Id="rId2" Type="http://schemas.openxmlformats.org/officeDocument/2006/relationships/hyperlink" Target="https://www.mhsaa.com/schools/scs-lakeshore/boys/varsity/soccer"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horiansoccer.weebl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000" dirty="0" smtClean="0">
                <a:solidFill>
                  <a:schemeClr val="tx1"/>
                </a:solidFill>
              </a:rPr>
              <a:t>Lake Shore High School</a:t>
            </a:r>
            <a:br>
              <a:rPr lang="en-US" sz="6000" dirty="0" smtClean="0">
                <a:solidFill>
                  <a:schemeClr val="tx1"/>
                </a:solidFill>
              </a:rPr>
            </a:br>
            <a:r>
              <a:rPr lang="en-US" sz="6000" dirty="0" smtClean="0">
                <a:solidFill>
                  <a:schemeClr val="tx1"/>
                </a:solidFill>
              </a:rPr>
              <a:t>Boys Soccer Fall </a:t>
            </a:r>
            <a:r>
              <a:rPr lang="en-US" sz="6000" dirty="0" smtClean="0">
                <a:solidFill>
                  <a:schemeClr val="tx1"/>
                </a:solidFill>
              </a:rPr>
              <a:t>2023</a:t>
            </a:r>
            <a:r>
              <a:rPr lang="en-US" dirty="0" smtClean="0"/>
              <a:t/>
            </a:r>
            <a:br>
              <a:rPr lang="en-US" dirty="0" smtClean="0"/>
            </a:br>
            <a:endParaRPr lang="en-US" dirty="0"/>
          </a:p>
        </p:txBody>
      </p:sp>
      <p:sp>
        <p:nvSpPr>
          <p:cNvPr id="3" name="Subtitle 2"/>
          <p:cNvSpPr>
            <a:spLocks noGrp="1"/>
          </p:cNvSpPr>
          <p:nvPr>
            <p:ph type="subTitle" idx="1"/>
          </p:nvPr>
        </p:nvSpPr>
        <p:spPr>
          <a:xfrm>
            <a:off x="685800" y="5715000"/>
            <a:ext cx="7086600" cy="762000"/>
          </a:xfrm>
        </p:spPr>
        <p:txBody>
          <a:bodyPr>
            <a:normAutofit/>
          </a:bodyPr>
          <a:lstStyle/>
          <a:p>
            <a:pPr algn="ctr"/>
            <a:r>
              <a:rPr lang="en-US" sz="3600" b="1" dirty="0" smtClean="0">
                <a:solidFill>
                  <a:schemeClr val="bg1"/>
                </a:solidFill>
              </a:rPr>
              <a:t>Pre-Season </a:t>
            </a:r>
            <a:r>
              <a:rPr lang="en-US" sz="3600" b="1" dirty="0" err="1" smtClean="0">
                <a:solidFill>
                  <a:schemeClr val="bg1"/>
                </a:solidFill>
              </a:rPr>
              <a:t>Powerpoint</a:t>
            </a:r>
            <a:endParaRPr lang="en-US" sz="3600" b="1" dirty="0">
              <a:solidFill>
                <a:schemeClr val="bg1"/>
              </a:solidFill>
            </a:endParaRPr>
          </a:p>
        </p:txBody>
      </p:sp>
      <p:pic>
        <p:nvPicPr>
          <p:cNvPr id="6" name="Picture 5" descr="Lake Shore Shorian Soccer(red).jpg"/>
          <p:cNvPicPr>
            <a:picLocks noChangeAspect="1"/>
          </p:cNvPicPr>
          <p:nvPr/>
        </p:nvPicPr>
        <p:blipFill>
          <a:blip r:embed="rId2" cstate="print"/>
          <a:stretch>
            <a:fillRect/>
          </a:stretch>
        </p:blipFill>
        <p:spPr>
          <a:xfrm>
            <a:off x="2590800" y="304800"/>
            <a:ext cx="3962400" cy="304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Absences</a:t>
            </a:r>
            <a:r>
              <a:rPr lang="en-US" dirty="0" smtClean="0"/>
              <a:t> </a:t>
            </a:r>
            <a:endParaRPr lang="en-US" dirty="0"/>
          </a:p>
        </p:txBody>
      </p:sp>
      <p:sp>
        <p:nvSpPr>
          <p:cNvPr id="3" name="Content Placeholder 2"/>
          <p:cNvSpPr>
            <a:spLocks noGrp="1"/>
          </p:cNvSpPr>
          <p:nvPr>
            <p:ph idx="1"/>
          </p:nvPr>
        </p:nvSpPr>
        <p:spPr/>
        <p:txBody>
          <a:bodyPr/>
          <a:lstStyle/>
          <a:p>
            <a:r>
              <a:rPr lang="en-US" dirty="0" smtClean="0"/>
              <a:t>If you are absent for school, you cannot participate the game that day.</a:t>
            </a:r>
          </a:p>
          <a:p>
            <a:r>
              <a:rPr lang="en-US" dirty="0" smtClean="0"/>
              <a:t>If you skip school- you will sit the next game</a:t>
            </a:r>
          </a:p>
          <a:p>
            <a:r>
              <a:rPr lang="en-US" dirty="0" smtClean="0"/>
              <a:t>If you skip practice – you will sit the following game. </a:t>
            </a:r>
          </a:p>
          <a:p>
            <a:r>
              <a:rPr lang="en-US" dirty="0" smtClean="0"/>
              <a:t>If a player has multiple absences (practice or school) we will have a meeting with AD/Coach/Parent. </a:t>
            </a:r>
            <a:endParaRPr lang="en-US" dirty="0"/>
          </a:p>
        </p:txBody>
      </p:sp>
    </p:spTree>
    <p:extLst>
      <p:ext uri="{BB962C8B-B14F-4D97-AF65-F5344CB8AC3E}">
        <p14:creationId xmlns:p14="http://schemas.microsoft.com/office/powerpoint/2010/main" val="98835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rgbClr val="FF0000"/>
                </a:solidFill>
              </a:rPr>
              <a:t>TEAM APPAREL</a:t>
            </a:r>
            <a:endParaRPr lang="en-US" sz="7200" dirty="0">
              <a:solidFill>
                <a:srgbClr val="FF0000"/>
              </a:solidFill>
            </a:endParaRPr>
          </a:p>
        </p:txBody>
      </p:sp>
      <p:sp>
        <p:nvSpPr>
          <p:cNvPr id="3" name="Text Placeholder 2"/>
          <p:cNvSpPr>
            <a:spLocks noGrp="1"/>
          </p:cNvSpPr>
          <p:nvPr>
            <p:ph idx="1"/>
          </p:nvPr>
        </p:nvSpPr>
        <p:spPr/>
        <p:txBody>
          <a:bodyPr>
            <a:noAutofit/>
          </a:bodyPr>
          <a:lstStyle/>
          <a:p>
            <a:r>
              <a:rPr lang="en-US" sz="2400" dirty="0" smtClean="0"/>
              <a:t>All players will receive shorts, two jerseys and  a team bag.  These are school property and are only to be worn for Lake Shore Soccer Games</a:t>
            </a:r>
            <a:r>
              <a:rPr lang="en-US" sz="2400" dirty="0" smtClean="0"/>
              <a:t>.</a:t>
            </a:r>
            <a:endParaRPr lang="en-US" sz="2400" dirty="0" smtClean="0"/>
          </a:p>
          <a:p>
            <a:r>
              <a:rPr lang="en-US" sz="2400" dirty="0" smtClean="0"/>
              <a:t>The only piece of clothing players must purchase are two pairs of team socks</a:t>
            </a:r>
            <a:r>
              <a:rPr lang="en-US" sz="2400" dirty="0" smtClean="0"/>
              <a:t>. One </a:t>
            </a:r>
            <a:r>
              <a:rPr lang="en-US" sz="2400" dirty="0" smtClean="0">
                <a:solidFill>
                  <a:srgbClr val="00B0F0"/>
                </a:solidFill>
              </a:rPr>
              <a:t>ALL WHITE </a:t>
            </a:r>
            <a:r>
              <a:rPr lang="en-US" sz="2400" dirty="0" smtClean="0"/>
              <a:t>pair of Adidas socks and one red pair of Adidas socks.  Adidas Metro 6 sock is at </a:t>
            </a:r>
            <a:r>
              <a:rPr lang="en-US" sz="2400" dirty="0" smtClean="0"/>
              <a:t>any </a:t>
            </a:r>
            <a:r>
              <a:rPr lang="en-US" sz="2400" dirty="0" smtClean="0"/>
              <a:t>store(Dick’s</a:t>
            </a:r>
            <a:r>
              <a:rPr lang="en-US" sz="2400" dirty="0" smtClean="0"/>
              <a:t>, Meijer, Amazon). Team spirit wear and other gear can be purchased but IS NOT REQUIRED!</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818034"/>
            <a:ext cx="1112676" cy="11975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solidFill>
                  <a:srgbClr val="FF0000"/>
                </a:solidFill>
              </a:rPr>
              <a:t>Follow </a:t>
            </a:r>
            <a:r>
              <a:rPr lang="en-US" dirty="0" err="1" smtClean="0">
                <a:solidFill>
                  <a:srgbClr val="FF0000"/>
                </a:solidFill>
              </a:rPr>
              <a:t>Shorian</a:t>
            </a:r>
            <a:r>
              <a:rPr lang="en-US" dirty="0" smtClean="0">
                <a:solidFill>
                  <a:srgbClr val="FF0000"/>
                </a:solidFill>
              </a:rPr>
              <a:t> Soccer</a:t>
            </a:r>
          </a:p>
        </p:txBody>
      </p:sp>
      <p:sp>
        <p:nvSpPr>
          <p:cNvPr id="24579" name="Content Placeholder 2"/>
          <p:cNvSpPr>
            <a:spLocks noGrp="1"/>
          </p:cNvSpPr>
          <p:nvPr>
            <p:ph idx="1"/>
          </p:nvPr>
        </p:nvSpPr>
        <p:spPr>
          <a:xfrm>
            <a:off x="381000" y="1600200"/>
            <a:ext cx="8305800" cy="4525963"/>
          </a:xfrm>
        </p:spPr>
        <p:txBody>
          <a:bodyPr/>
          <a:lstStyle/>
          <a:p>
            <a:pPr lvl="1">
              <a:buClr>
                <a:srgbClr val="FF0000"/>
              </a:buClr>
              <a:buFont typeface="Arial" pitchFamily="34" charset="0"/>
              <a:buChar char="•"/>
            </a:pPr>
            <a:r>
              <a:rPr lang="en-US" dirty="0" smtClean="0">
                <a:latin typeface="Times New Roman" pitchFamily="18" charset="0"/>
                <a:cs typeface="Times New Roman" pitchFamily="18" charset="0"/>
              </a:rPr>
              <a:t>Follow updates to the boys soccer team by using Remind.  </a:t>
            </a:r>
            <a:r>
              <a:rPr lang="en-US" sz="3200" dirty="0" smtClean="0">
                <a:latin typeface="Times New Roman" pitchFamily="18" charset="0"/>
                <a:cs typeface="Times New Roman" pitchFamily="18" charset="0"/>
              </a:rPr>
              <a:t>Text @</a:t>
            </a:r>
            <a:r>
              <a:rPr lang="en-US" sz="3200" dirty="0" err="1" smtClean="0">
                <a:latin typeface="Times New Roman" pitchFamily="18" charset="0"/>
                <a:cs typeface="Times New Roman" pitchFamily="18" charset="0"/>
              </a:rPr>
              <a:t>lshsso</a:t>
            </a:r>
            <a:r>
              <a:rPr lang="en-US" sz="3200" dirty="0" smtClean="0">
                <a:latin typeface="Times New Roman" pitchFamily="18" charset="0"/>
                <a:cs typeface="Times New Roman" pitchFamily="18" charset="0"/>
              </a:rPr>
              <a:t> to 81010 to sign up.</a:t>
            </a:r>
          </a:p>
          <a:p>
            <a:pPr lvl="1">
              <a:buClr>
                <a:srgbClr val="FF0000"/>
              </a:buClr>
              <a:buFont typeface="Arial" pitchFamily="34" charset="0"/>
              <a:buChar char="•"/>
            </a:pPr>
            <a:r>
              <a:rPr lang="en-US" sz="3200" dirty="0" smtClean="0">
                <a:latin typeface="Times New Roman" pitchFamily="18" charset="0"/>
                <a:cs typeface="Times New Roman" pitchFamily="18" charset="0"/>
                <a:hlinkClick r:id="rId2"/>
              </a:rPr>
              <a:t>http://www.macombmac.misd.net/</a:t>
            </a:r>
            <a:endParaRPr lang="en-US" sz="3200" dirty="0" smtClean="0">
              <a:latin typeface="Times New Roman" pitchFamily="18" charset="0"/>
              <a:cs typeface="Times New Roman" pitchFamily="18" charset="0"/>
            </a:endParaRPr>
          </a:p>
          <a:p>
            <a:pPr lvl="1">
              <a:buClr>
                <a:srgbClr val="FF0000"/>
              </a:buClr>
              <a:buFont typeface="Arial" pitchFamily="34" charset="0"/>
              <a:buChar char="•"/>
            </a:pPr>
            <a:r>
              <a:rPr lang="en-US" sz="3200" dirty="0" smtClean="0">
                <a:latin typeface="Times New Roman" pitchFamily="18" charset="0"/>
                <a:cs typeface="Times New Roman" pitchFamily="18" charset="0"/>
              </a:rPr>
              <a:t>Twitter @</a:t>
            </a:r>
            <a:r>
              <a:rPr lang="en-US" sz="3200" dirty="0" err="1" smtClean="0">
                <a:latin typeface="Times New Roman" pitchFamily="18" charset="0"/>
                <a:cs typeface="Times New Roman" pitchFamily="18" charset="0"/>
              </a:rPr>
              <a:t>shoriansoccer</a:t>
            </a:r>
            <a:endParaRPr lang="en-US" sz="3200" dirty="0" smtClean="0">
              <a:latin typeface="Times New Roman" pitchFamily="18" charset="0"/>
              <a:cs typeface="Times New Roman" pitchFamily="18" charset="0"/>
            </a:endParaRPr>
          </a:p>
          <a:p>
            <a:pPr lvl="1">
              <a:buClr>
                <a:srgbClr val="FF0000"/>
              </a:buClr>
              <a:buFont typeface="Arial" pitchFamily="34" charset="0"/>
              <a:buChar char="•"/>
            </a:pPr>
            <a:r>
              <a:rPr lang="en-US" sz="3200" dirty="0" smtClean="0">
                <a:latin typeface="Times New Roman" pitchFamily="18" charset="0"/>
                <a:cs typeface="Times New Roman" pitchFamily="18" charset="0"/>
                <a:hlinkClick r:id="rId3"/>
              </a:rPr>
              <a:t>www.shoriansoccer.weebly.com</a:t>
            </a:r>
            <a:endParaRPr lang="en-US" sz="3200" dirty="0" smtClean="0">
              <a:latin typeface="Times New Roman" pitchFamily="18" charset="0"/>
              <a:cs typeface="Times New Roman" pitchFamily="18" charset="0"/>
            </a:endParaRPr>
          </a:p>
          <a:p>
            <a:pPr lvl="1">
              <a:buClr>
                <a:srgbClr val="FF0000"/>
              </a:buClr>
              <a:buFont typeface="Arial" pitchFamily="34" charset="0"/>
              <a:buChar char="•"/>
            </a:pPr>
            <a:r>
              <a:rPr lang="en-US" sz="3200" dirty="0" smtClean="0">
                <a:latin typeface="Times New Roman" pitchFamily="18" charset="0"/>
                <a:cs typeface="Times New Roman" pitchFamily="18" charset="0"/>
              </a:rPr>
              <a:t>Info also at team app. Download team app</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and search for lake shore soccer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Fundraiser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Kroger Fundraiser</a:t>
            </a:r>
          </a:p>
          <a:p>
            <a:r>
              <a:rPr lang="en-US" dirty="0" smtClean="0"/>
              <a:t>Team Fundraiser???</a:t>
            </a:r>
          </a:p>
          <a:p>
            <a:r>
              <a:rPr lang="en-US" dirty="0" smtClean="0"/>
              <a:t>Concessions</a:t>
            </a:r>
          </a:p>
          <a:p>
            <a:r>
              <a:rPr lang="en-US" dirty="0" smtClean="0"/>
              <a:t>Parent contact for Athletic Boosters</a:t>
            </a:r>
          </a:p>
          <a:p>
            <a:r>
              <a:rPr lang="en-US" dirty="0" smtClean="0"/>
              <a:t>Ball Boys </a:t>
            </a:r>
            <a:r>
              <a:rPr lang="en-US" smtClean="0"/>
              <a:t>or siblings?</a:t>
            </a:r>
            <a:endParaRPr lang="en-US" dirty="0"/>
          </a:p>
        </p:txBody>
      </p:sp>
    </p:spTree>
    <p:extLst>
      <p:ext uri="{BB962C8B-B14F-4D97-AF65-F5344CB8AC3E}">
        <p14:creationId xmlns:p14="http://schemas.microsoft.com/office/powerpoint/2010/main" val="102265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solidFill>
                  <a:srgbClr val="FF0000"/>
                </a:solidFill>
                <a:latin typeface="Times New Roman" pitchFamily="18" charset="0"/>
                <a:cs typeface="Times New Roman" pitchFamily="18" charset="0"/>
              </a:rPr>
              <a:t>Contacts</a:t>
            </a:r>
            <a:endParaRPr lang="en-US" sz="6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75191"/>
            <a:ext cx="4876800" cy="4473209"/>
          </a:xfrm>
        </p:spPr>
        <p:txBody>
          <a:bodyPr>
            <a:normAutofit/>
          </a:bodyPr>
          <a:lstStyle/>
          <a:p>
            <a:pPr>
              <a:buClr>
                <a:srgbClr val="FF0000"/>
              </a:buClr>
              <a:buFont typeface="Arial" pitchFamily="34" charset="0"/>
              <a:buChar char="•"/>
              <a:defRPr/>
            </a:pPr>
            <a:r>
              <a:rPr lang="en-US" sz="2800" dirty="0" smtClean="0">
                <a:latin typeface="Times New Roman" pitchFamily="18" charset="0"/>
                <a:cs typeface="Times New Roman" pitchFamily="18" charset="0"/>
              </a:rPr>
              <a:t>Head Coach-</a:t>
            </a:r>
            <a:r>
              <a:rPr lang="en-US" sz="2400" dirty="0" smtClean="0">
                <a:latin typeface="Times New Roman" pitchFamily="18" charset="0"/>
                <a:cs typeface="Times New Roman" pitchFamily="18" charset="0"/>
              </a:rPr>
              <a:t>David Lount</a:t>
            </a:r>
          </a:p>
          <a:p>
            <a:pPr>
              <a:buClr>
                <a:srgbClr val="FF0000"/>
              </a:buClr>
              <a:buFont typeface="Arial" pitchFamily="34" charset="0"/>
              <a:buChar char="•"/>
              <a:defRPr/>
            </a:pPr>
            <a:r>
              <a:rPr lang="en-US" sz="2800" u="sng" dirty="0" smtClean="0">
                <a:latin typeface="Times New Roman" pitchFamily="18" charset="0"/>
                <a:cs typeface="Times New Roman" pitchFamily="18" charset="0"/>
                <a:hlinkClick r:id="rId2"/>
              </a:rPr>
              <a:t>dlount@lsps.org</a:t>
            </a:r>
            <a:endParaRPr lang="en-US" sz="2800" b="1" dirty="0" smtClean="0">
              <a:latin typeface="Times New Roman" pitchFamily="18" charset="0"/>
              <a:cs typeface="Times New Roman" pitchFamily="18" charset="0"/>
            </a:endParaRPr>
          </a:p>
          <a:p>
            <a:pPr>
              <a:buClr>
                <a:srgbClr val="FF0000"/>
              </a:buClr>
              <a:buFont typeface="Arial" pitchFamily="34" charset="0"/>
              <a:buChar char="•"/>
              <a:defRPr/>
            </a:pPr>
            <a:r>
              <a:rPr lang="en-US" sz="2800" dirty="0" smtClean="0">
                <a:latin typeface="Times New Roman" pitchFamily="18" charset="0"/>
                <a:cs typeface="Times New Roman" pitchFamily="18" charset="0"/>
              </a:rPr>
              <a:t>Head JV Coach-</a:t>
            </a:r>
            <a:r>
              <a:rPr lang="en-US" sz="2400" dirty="0" smtClean="0">
                <a:latin typeface="Times New Roman" pitchFamily="18" charset="0"/>
                <a:cs typeface="Times New Roman" pitchFamily="18" charset="0"/>
              </a:rPr>
              <a:t>Luke Warrick</a:t>
            </a:r>
          </a:p>
          <a:p>
            <a:pPr>
              <a:buClr>
                <a:srgbClr val="FF0000"/>
              </a:buClr>
              <a:buFont typeface="Arial" pitchFamily="34" charset="0"/>
              <a:buChar char="•"/>
              <a:defRPr/>
            </a:pPr>
            <a:r>
              <a:rPr lang="en-US" sz="2800" dirty="0" smtClean="0">
                <a:latin typeface="Times New Roman" pitchFamily="18" charset="0"/>
                <a:cs typeface="Times New Roman" pitchFamily="18" charset="0"/>
                <a:hlinkClick r:id="rId3"/>
              </a:rPr>
              <a:t>lwarrick@lsps.org</a:t>
            </a:r>
            <a:endParaRPr lang="en-US" sz="2800" dirty="0" smtClean="0">
              <a:latin typeface="Times New Roman" pitchFamily="18" charset="0"/>
              <a:cs typeface="Times New Roman" pitchFamily="18" charset="0"/>
            </a:endParaRPr>
          </a:p>
          <a:p>
            <a:pPr>
              <a:buClr>
                <a:srgbClr val="FF0000"/>
              </a:buClr>
              <a:buNone/>
              <a:defRPr/>
            </a:pPr>
            <a:endParaRPr lang="en-US" sz="2800" dirty="0" smtClean="0">
              <a:latin typeface="Times New Roman" pitchFamily="18" charset="0"/>
              <a:cs typeface="Times New Roman" pitchFamily="18" charset="0"/>
            </a:endParaRPr>
          </a:p>
          <a:p>
            <a:pPr>
              <a:buNone/>
            </a:pPr>
            <a:endParaRPr lang="en-US" dirty="0" smtClean="0"/>
          </a:p>
        </p:txBody>
      </p:sp>
      <p:pic>
        <p:nvPicPr>
          <p:cNvPr id="16385" name="Picture 1" descr="C:\Users\Lount\Downloads\Lake Shore Shorian Soccer.jpg"/>
          <p:cNvPicPr>
            <a:picLocks noChangeAspect="1" noChangeArrowheads="1"/>
          </p:cNvPicPr>
          <p:nvPr/>
        </p:nvPicPr>
        <p:blipFill>
          <a:blip r:embed="rId4" cstate="print"/>
          <a:srcRect/>
          <a:stretch>
            <a:fillRect/>
          </a:stretch>
        </p:blipFill>
        <p:spPr bwMode="auto">
          <a:xfrm>
            <a:off x="5757198" y="1905000"/>
            <a:ext cx="2917410" cy="2438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0" y="274638"/>
            <a:ext cx="9144000" cy="1143000"/>
          </a:xfrm>
        </p:spPr>
        <p:txBody>
          <a:bodyPr>
            <a:normAutofit/>
          </a:bodyPr>
          <a:lstStyle/>
          <a:p>
            <a:pPr algn="ctr" eaLnBrk="1" hangingPunct="1">
              <a:lnSpc>
                <a:spcPct val="80000"/>
              </a:lnSpc>
            </a:pPr>
            <a:r>
              <a:rPr lang="en-US" sz="5400" b="1" dirty="0" smtClean="0">
                <a:solidFill>
                  <a:srgbClr val="FF0000"/>
                </a:solidFill>
                <a:latin typeface="Times New Roman" pitchFamily="18" charset="0"/>
                <a:cs typeface="Times New Roman" pitchFamily="18" charset="0"/>
              </a:rPr>
              <a:t>2023 </a:t>
            </a:r>
            <a:r>
              <a:rPr lang="en-US" sz="5400" b="1" dirty="0" smtClean="0">
                <a:solidFill>
                  <a:srgbClr val="FF0000"/>
                </a:solidFill>
                <a:latin typeface="Times New Roman" pitchFamily="18" charset="0"/>
                <a:cs typeface="Times New Roman" pitchFamily="18" charset="0"/>
              </a:rPr>
              <a:t>LSHS BOYS SOCCER</a:t>
            </a:r>
            <a:endParaRPr lang="ru-RU" sz="5400" b="1" dirty="0" smtClean="0">
              <a:solidFill>
                <a:srgbClr val="FF0000"/>
              </a:solidFill>
              <a:latin typeface="Times New Roman" pitchFamily="18" charset="0"/>
              <a:cs typeface="Times New Roman" pitchFamily="18" charset="0"/>
            </a:endParaRPr>
          </a:p>
        </p:txBody>
      </p:sp>
      <p:sp>
        <p:nvSpPr>
          <p:cNvPr id="17413" name="Rectangle 5"/>
          <p:cNvSpPr>
            <a:spLocks noGrp="1" noChangeArrowheads="1"/>
          </p:cNvSpPr>
          <p:nvPr>
            <p:ph sz="half" idx="1"/>
          </p:nvPr>
        </p:nvSpPr>
        <p:spPr>
          <a:xfrm>
            <a:off x="381000" y="1524000"/>
            <a:ext cx="8534400" cy="2667000"/>
          </a:xfrm>
        </p:spPr>
        <p:txBody>
          <a:bodyPr rtlCol="0">
            <a:normAutofit/>
          </a:bodyPr>
          <a:lstStyle/>
          <a:p>
            <a:pPr>
              <a:buFont typeface="Arial" charset="0"/>
              <a:buNone/>
              <a:defRPr/>
            </a:pPr>
            <a:r>
              <a:rPr lang="en-US" sz="2400" dirty="0" smtClean="0"/>
              <a:t>	The Lake Shore boys soccer team competes in the MAC Gold division.  </a:t>
            </a:r>
          </a:p>
        </p:txBody>
      </p:sp>
      <p:pic>
        <p:nvPicPr>
          <p:cNvPr id="5" name="Picture 4" descr="photo.JPG"/>
          <p:cNvPicPr>
            <a:picLocks noChangeAspect="1"/>
          </p:cNvPicPr>
          <p:nvPr/>
        </p:nvPicPr>
        <p:blipFill>
          <a:blip r:embed="rId3" cstate="print"/>
          <a:stretch>
            <a:fillRect/>
          </a:stretch>
        </p:blipFill>
        <p:spPr>
          <a:xfrm>
            <a:off x="457200" y="3886200"/>
            <a:ext cx="8382000"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1143000"/>
          </a:xfrm>
        </p:spPr>
        <p:txBody>
          <a:bodyPr>
            <a:normAutofit/>
          </a:bodyPr>
          <a:lstStyle/>
          <a:p>
            <a:pPr algn="ctr"/>
            <a:r>
              <a:rPr lang="en-US" sz="6600" b="1" dirty="0" smtClean="0">
                <a:solidFill>
                  <a:srgbClr val="FF0000"/>
                </a:solidFill>
              </a:rPr>
              <a:t>Schedules</a:t>
            </a:r>
            <a:r>
              <a:rPr lang="en-US" sz="6600" dirty="0" smtClean="0">
                <a:solidFill>
                  <a:srgbClr val="FF0000"/>
                </a:solidFill>
              </a:rPr>
              <a:t> </a:t>
            </a:r>
          </a:p>
        </p:txBody>
      </p:sp>
      <p:sp>
        <p:nvSpPr>
          <p:cNvPr id="13315" name="Content Placeholder 2"/>
          <p:cNvSpPr>
            <a:spLocks noGrp="1"/>
          </p:cNvSpPr>
          <p:nvPr>
            <p:ph sz="half" idx="1"/>
          </p:nvPr>
        </p:nvSpPr>
        <p:spPr>
          <a:xfrm>
            <a:off x="685800" y="1295400"/>
            <a:ext cx="4572000" cy="5105400"/>
          </a:xfrm>
        </p:spPr>
        <p:txBody>
          <a:bodyPr/>
          <a:lstStyle/>
          <a:p>
            <a:pPr>
              <a:buFont typeface="Arial" charset="0"/>
              <a:buNone/>
            </a:pPr>
            <a:endParaRPr lang="en-US" sz="2000" u="sng" dirty="0" smtClean="0"/>
          </a:p>
          <a:p>
            <a:pPr>
              <a:buClr>
                <a:srgbClr val="FF0000"/>
              </a:buClr>
              <a:buFont typeface="Arial" charset="0"/>
              <a:buNone/>
            </a:pPr>
            <a:r>
              <a:rPr lang="en-US" sz="2000" u="sng" dirty="0" smtClean="0"/>
              <a:t>MHSAA Athletics Page</a:t>
            </a:r>
          </a:p>
          <a:p>
            <a:pPr>
              <a:buClr>
                <a:srgbClr val="FF0000"/>
              </a:buClr>
              <a:buNone/>
            </a:pPr>
            <a:r>
              <a:rPr lang="en-US" sz="2000" u="sng" dirty="0" smtClean="0">
                <a:hlinkClick r:id="rId2"/>
              </a:rPr>
              <a:t>https</a:t>
            </a:r>
            <a:r>
              <a:rPr lang="en-US" sz="2000" u="sng" dirty="0">
                <a:hlinkClick r:id="rId2"/>
              </a:rPr>
              <a:t>://</a:t>
            </a:r>
            <a:r>
              <a:rPr lang="en-US" sz="2000" u="sng" dirty="0" smtClean="0">
                <a:hlinkClick r:id="rId2"/>
              </a:rPr>
              <a:t>www.mhsaa.com/schools/scs-lakeshore/boys/varsity/soccer</a:t>
            </a:r>
            <a:endParaRPr lang="en-US" sz="2000" u="sng" dirty="0" smtClean="0"/>
          </a:p>
          <a:p>
            <a:pPr>
              <a:buClr>
                <a:srgbClr val="FF0000"/>
              </a:buClr>
              <a:buNone/>
            </a:pPr>
            <a:endParaRPr lang="en-US" sz="2000" u="sng" dirty="0" smtClean="0"/>
          </a:p>
          <a:p>
            <a:pPr>
              <a:buClr>
                <a:srgbClr val="FF0000"/>
              </a:buClr>
              <a:buFont typeface="Arial" charset="0"/>
              <a:buNone/>
            </a:pPr>
            <a:r>
              <a:rPr lang="en-US" sz="2000" u="sng" dirty="0" smtClean="0"/>
              <a:t>MAC Page</a:t>
            </a:r>
          </a:p>
          <a:p>
            <a:pPr>
              <a:buClr>
                <a:srgbClr val="FF0000"/>
              </a:buClr>
            </a:pPr>
            <a:r>
              <a:rPr lang="en-US" sz="2000" dirty="0" smtClean="0">
                <a:hlinkClick r:id="rId3"/>
              </a:rPr>
              <a:t>http://macombmac.misd.net/</a:t>
            </a:r>
            <a:endParaRPr lang="en-US" sz="2000" dirty="0" smtClean="0"/>
          </a:p>
          <a:p>
            <a:pPr>
              <a:buClr>
                <a:srgbClr val="FF0000"/>
              </a:buClr>
              <a:buNone/>
            </a:pPr>
            <a:endParaRPr lang="en-US" sz="2000" dirty="0" smtClean="0"/>
          </a:p>
          <a:p>
            <a:pPr>
              <a:buClr>
                <a:srgbClr val="FF0000"/>
              </a:buClr>
              <a:buFont typeface="Arial" charset="0"/>
              <a:buNone/>
            </a:pPr>
            <a:r>
              <a:rPr lang="en-US" sz="2000" u="sng" dirty="0" smtClean="0"/>
              <a:t>LSHS Soccer Website</a:t>
            </a:r>
          </a:p>
          <a:p>
            <a:pPr>
              <a:buClr>
                <a:srgbClr val="FF0000"/>
              </a:buClr>
            </a:pPr>
            <a:r>
              <a:rPr lang="en-US" sz="2000" u="sng" dirty="0" smtClean="0">
                <a:hlinkClick r:id="rId4"/>
              </a:rPr>
              <a:t>http://shoriansoccer.weebly.com</a:t>
            </a:r>
            <a:endParaRPr lang="en-US" sz="2000" u="sng" dirty="0" smtClean="0"/>
          </a:p>
          <a:p>
            <a:pPr>
              <a:buClr>
                <a:srgbClr val="FF0000"/>
              </a:buClr>
            </a:pPr>
            <a:r>
              <a:rPr lang="en-US" sz="2000" dirty="0" smtClean="0"/>
              <a:t>Please check the website, regularly. </a:t>
            </a:r>
          </a:p>
          <a:p>
            <a:pPr marL="118872" indent="0">
              <a:buClr>
                <a:srgbClr val="FF0000"/>
              </a:buClr>
              <a:buNone/>
            </a:pPr>
            <a:endParaRPr lang="en-US" sz="2000" dirty="0"/>
          </a:p>
          <a:p>
            <a:pPr marL="118872" indent="0">
              <a:buClr>
                <a:srgbClr val="FF0000"/>
              </a:buClr>
              <a:buNone/>
            </a:pPr>
            <a:r>
              <a:rPr lang="en-US" sz="2000" dirty="0" smtClean="0"/>
              <a:t>Also check/ download team app</a:t>
            </a:r>
          </a:p>
          <a:p>
            <a:pPr>
              <a:buClr>
                <a:srgbClr val="FF0000"/>
              </a:buClr>
              <a:buNone/>
            </a:pPr>
            <a:endParaRPr lang="en-US" dirty="0" smtClean="0"/>
          </a:p>
        </p:txBody>
      </p:sp>
      <p:pic>
        <p:nvPicPr>
          <p:cNvPr id="5" name="Picture 4" descr="index_102512013001.jpg"/>
          <p:cNvPicPr>
            <a:picLocks noChangeAspect="1"/>
          </p:cNvPicPr>
          <p:nvPr/>
        </p:nvPicPr>
        <p:blipFill>
          <a:blip r:embed="rId5" cstate="print"/>
          <a:stretch>
            <a:fillRect/>
          </a:stretch>
        </p:blipFill>
        <p:spPr>
          <a:xfrm>
            <a:off x="5257800" y="1905000"/>
            <a:ext cx="3657600" cy="464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FF0000"/>
                </a:solidFill>
              </a:rPr>
              <a:t>TRANSPORTATION</a:t>
            </a:r>
            <a:endParaRPr lang="en-US" sz="6600" dirty="0">
              <a:solidFill>
                <a:srgbClr val="FF0000"/>
              </a:solidFill>
            </a:endParaRPr>
          </a:p>
        </p:txBody>
      </p:sp>
      <p:sp>
        <p:nvSpPr>
          <p:cNvPr id="3" name="Text Placeholder 2"/>
          <p:cNvSpPr>
            <a:spLocks noGrp="1"/>
          </p:cNvSpPr>
          <p:nvPr>
            <p:ph idx="1"/>
          </p:nvPr>
        </p:nvSpPr>
        <p:spPr/>
        <p:txBody>
          <a:bodyPr>
            <a:normAutofit/>
          </a:bodyPr>
          <a:lstStyle/>
          <a:p>
            <a:r>
              <a:rPr lang="en-US" sz="3600" dirty="0" smtClean="0"/>
              <a:t>Transportation will be one way unless schools are further than 10 miles from Lake Shore.  Schools with return transportation would be Marysville, Port Huron and St. Clair.</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274638"/>
            <a:ext cx="8305800" cy="1143000"/>
          </a:xfrm>
        </p:spPr>
        <p:txBody>
          <a:bodyPr>
            <a:normAutofit/>
          </a:bodyPr>
          <a:lstStyle/>
          <a:p>
            <a:pPr algn="ctr" eaLnBrk="1" hangingPunct="1"/>
            <a:r>
              <a:rPr lang="en-US" sz="5400" b="1" dirty="0" smtClean="0">
                <a:solidFill>
                  <a:srgbClr val="FF0000"/>
                </a:solidFill>
              </a:rPr>
              <a:t>Eligibility Requirements</a:t>
            </a:r>
            <a:endParaRPr lang="en-US" sz="5400" dirty="0" smtClean="0">
              <a:solidFill>
                <a:srgbClr val="FF0000"/>
              </a:solidFill>
            </a:endParaRPr>
          </a:p>
        </p:txBody>
      </p:sp>
      <p:sp>
        <p:nvSpPr>
          <p:cNvPr id="11267" name="Content Placeholder 2"/>
          <p:cNvSpPr>
            <a:spLocks noGrp="1"/>
          </p:cNvSpPr>
          <p:nvPr>
            <p:ph sz="half" idx="1"/>
          </p:nvPr>
        </p:nvSpPr>
        <p:spPr>
          <a:xfrm>
            <a:off x="381000" y="1524000"/>
            <a:ext cx="4876800" cy="4800600"/>
          </a:xfrm>
        </p:spPr>
        <p:txBody>
          <a:bodyPr/>
          <a:lstStyle/>
          <a:p>
            <a:pPr>
              <a:buFont typeface="Arial" charset="0"/>
              <a:buNone/>
            </a:pPr>
            <a:r>
              <a:rPr lang="en-US" sz="2400" dirty="0" smtClean="0"/>
              <a:t> </a:t>
            </a:r>
          </a:p>
          <a:p>
            <a:pPr>
              <a:buClr>
                <a:srgbClr val="FF0000"/>
              </a:buClr>
            </a:pPr>
            <a:r>
              <a:rPr lang="en-US" sz="3200" dirty="0" smtClean="0"/>
              <a:t>Academic/pass four classes </a:t>
            </a:r>
          </a:p>
          <a:p>
            <a:pPr>
              <a:buClr>
                <a:srgbClr val="FF0000"/>
              </a:buClr>
            </a:pPr>
            <a:r>
              <a:rPr lang="en-US" sz="3200" dirty="0" smtClean="0"/>
              <a:t>Physical on file</a:t>
            </a:r>
          </a:p>
          <a:p>
            <a:pPr>
              <a:buClr>
                <a:srgbClr val="FF0000"/>
              </a:buClr>
            </a:pPr>
            <a:r>
              <a:rPr lang="en-US" sz="3200" dirty="0" smtClean="0"/>
              <a:t>Meets the guidelines under the MHSAA transfer rule.</a:t>
            </a:r>
          </a:p>
          <a:p>
            <a:pPr eaLnBrk="1" hangingPunct="1">
              <a:buFont typeface="Arial" charset="0"/>
              <a:buNone/>
            </a:pPr>
            <a:endParaRPr lang="en-US" dirty="0" smtClean="0"/>
          </a:p>
        </p:txBody>
      </p:sp>
      <p:pic>
        <p:nvPicPr>
          <p:cNvPr id="11269" name="Picture 7" descr="http://3.bp.blogspot.com/--gWCxx5ZNtQ/TsrLIovmmnI/AAAAAAAAAnY/jSI9DOoHL4o/s1600/grades.jpg"/>
          <p:cNvPicPr>
            <a:picLocks noChangeAspect="1" noChangeArrowheads="1"/>
          </p:cNvPicPr>
          <p:nvPr/>
        </p:nvPicPr>
        <p:blipFill>
          <a:blip r:embed="rId2" cstate="print"/>
          <a:srcRect/>
          <a:stretch>
            <a:fillRect/>
          </a:stretch>
        </p:blipFill>
        <p:spPr bwMode="auto">
          <a:xfrm>
            <a:off x="5562600" y="1981200"/>
            <a:ext cx="3128963" cy="2076450"/>
          </a:xfrm>
          <a:prstGeom prst="rect">
            <a:avLst/>
          </a:prstGeom>
          <a:noFill/>
          <a:ln w="9525">
            <a:noFill/>
            <a:miter lim="800000"/>
            <a:headEnd/>
            <a:tailEnd/>
          </a:ln>
        </p:spPr>
      </p:pic>
      <p:pic>
        <p:nvPicPr>
          <p:cNvPr id="11270" name="Picture 9" descr="https://encrypted-tbn1.gstatic.com/images?q=tbn:ANd9GcRtZ4mw2JChIEXCIpodcqONEnS6ZWwwlIbHgiicIG-gt0OOHQwl"/>
          <p:cNvPicPr>
            <a:picLocks noChangeAspect="1" noChangeArrowheads="1"/>
          </p:cNvPicPr>
          <p:nvPr/>
        </p:nvPicPr>
        <p:blipFill>
          <a:blip r:embed="rId3" cstate="print"/>
          <a:srcRect/>
          <a:stretch>
            <a:fillRect/>
          </a:stretch>
        </p:blipFill>
        <p:spPr bwMode="auto">
          <a:xfrm>
            <a:off x="5562600" y="4419600"/>
            <a:ext cx="3175000"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solidFill>
                  <a:srgbClr val="FF0000"/>
                </a:solidFill>
              </a:rPr>
              <a:t>Behavior Expectations</a:t>
            </a:r>
            <a:endParaRPr lang="en-US" sz="6000" dirty="0">
              <a:solidFill>
                <a:srgbClr val="FF0000"/>
              </a:solidFill>
            </a:endParaRPr>
          </a:p>
        </p:txBody>
      </p:sp>
      <p:sp>
        <p:nvSpPr>
          <p:cNvPr id="4" name="Content Placeholder 5"/>
          <p:cNvSpPr>
            <a:spLocks noGrp="1"/>
          </p:cNvSpPr>
          <p:nvPr>
            <p:ph idx="1"/>
          </p:nvPr>
        </p:nvSpPr>
        <p:spPr/>
        <p:txBody>
          <a:bodyPr>
            <a:noAutofit/>
          </a:bodyPr>
          <a:lstStyle/>
          <a:p>
            <a:pPr marL="457200" indent="-457200">
              <a:buClr>
                <a:schemeClr val="bg1"/>
              </a:buClr>
              <a:buFont typeface="Calibri" pitchFamily="34" charset="0"/>
              <a:buAutoNum type="arabicPeriod"/>
            </a:pPr>
            <a:r>
              <a:rPr lang="en-US" sz="2500" dirty="0" smtClean="0"/>
              <a:t>Players will be respectful by using appropriate language when interacting with other players, coaches, referees, parents and spectators.  Players will not taunt, use obscene gestures or attempt to demean others.  </a:t>
            </a:r>
            <a:r>
              <a:rPr lang="en-US" sz="2500" b="1" dirty="0" smtClean="0"/>
              <a:t>HAZING WILL NOT BE TOLERATED</a:t>
            </a:r>
            <a:r>
              <a:rPr lang="en-US" sz="2500" dirty="0" smtClean="0"/>
              <a:t>.</a:t>
            </a:r>
          </a:p>
          <a:p>
            <a:pPr marL="457200" indent="-457200">
              <a:buClr>
                <a:schemeClr val="bg1"/>
              </a:buClr>
              <a:buFont typeface="Calibri" pitchFamily="34" charset="0"/>
              <a:buAutoNum type="arabicPeriod"/>
            </a:pPr>
            <a:r>
              <a:rPr lang="en-US" sz="2500" dirty="0" smtClean="0"/>
              <a:t>Players will arrive on time, properly dressed and equipped, for all practices, games and meetings.  Coaches will be notified of any irregularities, </a:t>
            </a:r>
            <a:r>
              <a:rPr lang="en-US" sz="2500" b="1" dirty="0" smtClean="0"/>
              <a:t>immediately</a:t>
            </a:r>
            <a:r>
              <a:rPr lang="en-US" sz="2500" dirty="0" smtClean="0"/>
              <a:t>.  </a:t>
            </a:r>
          </a:p>
          <a:p>
            <a:pPr marL="457200" indent="-457200">
              <a:buClr>
                <a:schemeClr val="bg1"/>
              </a:buClr>
              <a:buFont typeface="Calibri" pitchFamily="34" charset="0"/>
              <a:buAutoNum type="arabicPeriod"/>
            </a:pPr>
            <a:r>
              <a:rPr lang="en-US" sz="2500" dirty="0" smtClean="0"/>
              <a:t>Players will practice and exhibit good sportsmanship.</a:t>
            </a:r>
          </a:p>
          <a:p>
            <a:pPr marL="457200" indent="-457200">
              <a:buClr>
                <a:schemeClr val="bg1"/>
              </a:buClr>
              <a:buFont typeface="Calibri" pitchFamily="34" charset="0"/>
              <a:buAutoNum type="arabicPeriod"/>
            </a:pPr>
            <a:r>
              <a:rPr lang="en-US" sz="2500" dirty="0" smtClean="0"/>
              <a:t>Players will use appropriate behavior on social media(twitter, etc.)</a:t>
            </a:r>
          </a:p>
          <a:p>
            <a:pPr marL="457200" indent="-457200"/>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274638"/>
            <a:ext cx="8077200" cy="1143000"/>
          </a:xfrm>
        </p:spPr>
        <p:txBody>
          <a:bodyPr/>
          <a:lstStyle/>
          <a:p>
            <a:r>
              <a:rPr lang="en-US" b="1" dirty="0" smtClean="0">
                <a:solidFill>
                  <a:srgbClr val="FF0000"/>
                </a:solidFill>
              </a:rPr>
              <a:t>Team Routines</a:t>
            </a:r>
            <a:endParaRPr lang="en-US" dirty="0" smtClean="0">
              <a:solidFill>
                <a:srgbClr val="FF0000"/>
              </a:solidFill>
            </a:endParaRPr>
          </a:p>
        </p:txBody>
      </p:sp>
      <p:sp>
        <p:nvSpPr>
          <p:cNvPr id="16387" name="Content Placeholder 5"/>
          <p:cNvSpPr>
            <a:spLocks noGrp="1"/>
          </p:cNvSpPr>
          <p:nvPr>
            <p:ph idx="1"/>
          </p:nvPr>
        </p:nvSpPr>
        <p:spPr>
          <a:xfrm>
            <a:off x="0" y="1447800"/>
            <a:ext cx="9144000" cy="5410200"/>
          </a:xfrm>
        </p:spPr>
        <p:txBody>
          <a:bodyPr>
            <a:noAutofit/>
          </a:bodyPr>
          <a:lstStyle/>
          <a:p>
            <a:pPr marL="457200" indent="-457200">
              <a:buClr>
                <a:srgbClr val="FF0000"/>
              </a:buClr>
              <a:buFont typeface="Calibri" pitchFamily="34" charset="0"/>
              <a:buAutoNum type="arabicPeriod"/>
            </a:pPr>
            <a:r>
              <a:rPr lang="en-US" sz="2800" dirty="0" smtClean="0">
                <a:latin typeface="Times New Roman" pitchFamily="18" charset="0"/>
                <a:ea typeface="Arial Unicode MS" pitchFamily="34" charset="-128"/>
                <a:cs typeface="Times New Roman" pitchFamily="18" charset="0"/>
              </a:rPr>
              <a:t>Players will remain on the bench during games, unless subbing, consulting with the trainer or warming up.</a:t>
            </a:r>
          </a:p>
          <a:p>
            <a:pPr marL="457200" indent="-457200">
              <a:buClr>
                <a:srgbClr val="FF0000"/>
              </a:buClr>
              <a:buFont typeface="Calibri" pitchFamily="34" charset="0"/>
              <a:buAutoNum type="arabicPeriod"/>
            </a:pPr>
            <a:r>
              <a:rPr lang="en-US" sz="2800" dirty="0" smtClean="0">
                <a:latin typeface="Times New Roman" pitchFamily="18" charset="0"/>
                <a:ea typeface="Arial Unicode MS" pitchFamily="34" charset="-128"/>
                <a:cs typeface="Times New Roman" pitchFamily="18" charset="0"/>
              </a:rPr>
              <a:t>Players will report to home games 45 minutes before game time and meet at the place designated by the coach.</a:t>
            </a:r>
          </a:p>
          <a:p>
            <a:pPr marL="457200" indent="-457200">
              <a:buClr>
                <a:srgbClr val="FF0000"/>
              </a:buClr>
              <a:buFont typeface="Calibri" pitchFamily="34" charset="0"/>
              <a:buAutoNum type="arabicPeriod"/>
            </a:pPr>
            <a:r>
              <a:rPr lang="en-US" sz="2800" dirty="0" smtClean="0">
                <a:latin typeface="Times New Roman" pitchFamily="18" charset="0"/>
                <a:ea typeface="Arial Unicode MS" pitchFamily="34" charset="-128"/>
                <a:cs typeface="Times New Roman" pitchFamily="18" charset="0"/>
              </a:rPr>
              <a:t>Players will participate as instructed during the pre-game warm-up.</a:t>
            </a:r>
          </a:p>
          <a:p>
            <a:pPr marL="457200" indent="-457200">
              <a:buClr>
                <a:srgbClr val="FF0000"/>
              </a:buClr>
              <a:buFont typeface="Calibri" pitchFamily="34" charset="0"/>
              <a:buAutoNum type="arabicPeriod"/>
            </a:pPr>
            <a:r>
              <a:rPr lang="en-US" sz="2800" dirty="0" smtClean="0">
                <a:latin typeface="Times New Roman" pitchFamily="18" charset="0"/>
                <a:ea typeface="Arial Unicode MS" pitchFamily="34" charset="-128"/>
                <a:cs typeface="Times New Roman" pitchFamily="18" charset="0"/>
              </a:rPr>
              <a:t>Players will attend all practices properly dressed and equipped.  Before the formal practice begins, players are to work on individual skills.</a:t>
            </a:r>
          </a:p>
          <a:p>
            <a:pPr marL="457200" indent="-457200">
              <a:buClr>
                <a:srgbClr val="FF0000"/>
              </a:buClr>
              <a:buFont typeface="Calibri" pitchFamily="34" charset="0"/>
              <a:buAutoNum type="arabicPeriod"/>
            </a:pPr>
            <a:r>
              <a:rPr lang="en-US" sz="2800" dirty="0" smtClean="0">
                <a:latin typeface="Times New Roman" pitchFamily="18" charset="0"/>
                <a:ea typeface="Arial Unicode MS" pitchFamily="34" charset="-128"/>
                <a:cs typeface="Times New Roman" pitchFamily="18" charset="0"/>
              </a:rPr>
              <a:t>All equipment will be retrieved and all litter removed at the end of all games and practices.  This responsibility belongs to everyone.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76400" y="274638"/>
            <a:ext cx="7010400" cy="1143000"/>
          </a:xfrm>
        </p:spPr>
        <p:txBody>
          <a:bodyPr>
            <a:normAutofit fontScale="90000"/>
          </a:bodyPr>
          <a:lstStyle/>
          <a:p>
            <a:r>
              <a:rPr lang="en-US" b="1" dirty="0" smtClean="0">
                <a:solidFill>
                  <a:srgbClr val="FF0000"/>
                </a:solidFill>
              </a:rPr>
              <a:t>Consequences for Violating Team Rules</a:t>
            </a:r>
            <a:endParaRPr lang="en-US" dirty="0" smtClean="0">
              <a:solidFill>
                <a:srgbClr val="FF0000"/>
              </a:solidFill>
            </a:endParaRPr>
          </a:p>
        </p:txBody>
      </p:sp>
      <p:sp>
        <p:nvSpPr>
          <p:cNvPr id="3" name="Content Placeholder 2"/>
          <p:cNvSpPr>
            <a:spLocks noGrp="1"/>
          </p:cNvSpPr>
          <p:nvPr>
            <p:ph idx="1"/>
          </p:nvPr>
        </p:nvSpPr>
        <p:spPr>
          <a:xfrm>
            <a:off x="457200" y="1600200"/>
            <a:ext cx="8382000" cy="4953000"/>
          </a:xfrm>
          <a:ln>
            <a:solidFill>
              <a:schemeClr val="bg1"/>
            </a:solidFill>
          </a:ln>
        </p:spPr>
        <p:txBody>
          <a:bodyPr>
            <a:normAutofit/>
          </a:bodyPr>
          <a:lstStyle/>
          <a:p>
            <a:pPr>
              <a:buClr>
                <a:srgbClr val="FF0000"/>
              </a:buClr>
              <a:defRPr/>
            </a:pPr>
            <a:r>
              <a:rPr lang="en-US" sz="2800" dirty="0" smtClean="0"/>
              <a:t>1</a:t>
            </a:r>
            <a:r>
              <a:rPr lang="en-US" sz="2800" baseline="30000" dirty="0" smtClean="0"/>
              <a:t>st</a:t>
            </a:r>
            <a:r>
              <a:rPr lang="en-US" sz="2800" dirty="0" smtClean="0"/>
              <a:t> Offense: Verbal Warning</a:t>
            </a:r>
          </a:p>
          <a:p>
            <a:pPr>
              <a:buClr>
                <a:srgbClr val="FF0000"/>
              </a:buClr>
              <a:defRPr/>
            </a:pPr>
            <a:r>
              <a:rPr lang="en-US" sz="2800" dirty="0" smtClean="0"/>
              <a:t>2</a:t>
            </a:r>
            <a:r>
              <a:rPr lang="en-US" sz="2800" baseline="30000" dirty="0" smtClean="0"/>
              <a:t>nd</a:t>
            </a:r>
            <a:r>
              <a:rPr lang="en-US" sz="2800" dirty="0" smtClean="0"/>
              <a:t> Offense: Loss of ½ half of playing time</a:t>
            </a:r>
          </a:p>
          <a:p>
            <a:pPr>
              <a:buClr>
                <a:srgbClr val="FF0000"/>
              </a:buClr>
              <a:defRPr/>
            </a:pPr>
            <a:r>
              <a:rPr lang="en-US" sz="2800" dirty="0" smtClean="0"/>
              <a:t>3</a:t>
            </a:r>
            <a:r>
              <a:rPr lang="en-US" sz="2800" baseline="30000" dirty="0" smtClean="0"/>
              <a:t>rd</a:t>
            </a:r>
            <a:r>
              <a:rPr lang="en-US" sz="2800" dirty="0" smtClean="0"/>
              <a:t> Offense: Loss of a game and meeting with parents</a:t>
            </a:r>
          </a:p>
          <a:p>
            <a:pPr>
              <a:buClr>
                <a:srgbClr val="FF0000"/>
              </a:buClr>
              <a:defRPr/>
            </a:pPr>
            <a:r>
              <a:rPr lang="en-US" sz="2800" dirty="0" smtClean="0"/>
              <a:t>4</a:t>
            </a:r>
            <a:r>
              <a:rPr lang="en-US" sz="2800" baseline="30000" dirty="0" smtClean="0"/>
              <a:t>th</a:t>
            </a:r>
            <a:r>
              <a:rPr lang="en-US" sz="2800" dirty="0" smtClean="0"/>
              <a:t> Offense: Referral to Athletic Director</a:t>
            </a:r>
          </a:p>
          <a:p>
            <a:pPr>
              <a:buClr>
                <a:srgbClr val="FF0000"/>
              </a:buClr>
              <a:defRPr/>
            </a:pPr>
            <a:r>
              <a:rPr lang="en-US" sz="2800" dirty="0" smtClean="0"/>
              <a:t>5</a:t>
            </a:r>
            <a:r>
              <a:rPr lang="en-US" sz="2800" baseline="30000" dirty="0" smtClean="0"/>
              <a:t>th</a:t>
            </a:r>
            <a:r>
              <a:rPr lang="en-US" sz="2800" dirty="0" smtClean="0"/>
              <a:t> Offense: Possible removal from the team</a:t>
            </a:r>
          </a:p>
          <a:p>
            <a:pPr>
              <a:buFont typeface="Arial" charset="0"/>
              <a:buNone/>
              <a:defRPr/>
            </a:pPr>
            <a:endParaRPr lang="en-US" sz="2800" dirty="0" smtClean="0"/>
          </a:p>
          <a:p>
            <a:pPr marL="0" indent="0">
              <a:buFont typeface="Arial" charset="0"/>
              <a:buNone/>
              <a:defRPr/>
            </a:pPr>
            <a:r>
              <a:rPr lang="en-US" sz="2800" dirty="0" smtClean="0"/>
              <a:t>Any players who refuse to accept consequences for their behavior will be denied participation in the program, until the conflict is resolved. All team rules are in addition to all School and District policies.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2371</TotalTime>
  <Words>608</Words>
  <Application>Microsoft Office PowerPoint</Application>
  <PresentationFormat>On-screen Show (4:3)</PresentationFormat>
  <Paragraphs>70</Paragraphs>
  <Slides>13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Unicode MS</vt:lpstr>
      <vt:lpstr>Calibri</vt:lpstr>
      <vt:lpstr>Corbel</vt:lpstr>
      <vt:lpstr>Times New Roman</vt:lpstr>
      <vt:lpstr>Wingdings</vt:lpstr>
      <vt:lpstr>Wingdings 2</vt:lpstr>
      <vt:lpstr>Wingdings 3</vt:lpstr>
      <vt:lpstr>Module</vt:lpstr>
      <vt:lpstr>Lake Shore High School Boys Soccer Fall 2023 </vt:lpstr>
      <vt:lpstr>Contacts</vt:lpstr>
      <vt:lpstr>2023 LSHS BOYS SOCCER</vt:lpstr>
      <vt:lpstr>Schedules </vt:lpstr>
      <vt:lpstr>TRANSPORTATION</vt:lpstr>
      <vt:lpstr>Eligibility Requirements</vt:lpstr>
      <vt:lpstr>Behavior Expectations</vt:lpstr>
      <vt:lpstr>Team Routines</vt:lpstr>
      <vt:lpstr>Consequences for Violating Team Rules</vt:lpstr>
      <vt:lpstr>Absences </vt:lpstr>
      <vt:lpstr>TEAM APPAREL</vt:lpstr>
      <vt:lpstr>Follow Shorian Soccer</vt:lpstr>
      <vt:lpstr>Fundraiser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Shore High School Girls Soccer Spring 2015</dc:title>
  <dc:creator>Lount</dc:creator>
  <cp:lastModifiedBy>Dave Lount</cp:lastModifiedBy>
  <cp:revision>57</cp:revision>
  <cp:lastPrinted>2021-08-23T17:04:37Z</cp:lastPrinted>
  <dcterms:created xsi:type="dcterms:W3CDTF">2015-01-19T20:23:56Z</dcterms:created>
  <dcterms:modified xsi:type="dcterms:W3CDTF">2023-06-14T15:26:47Z</dcterms:modified>
</cp:coreProperties>
</file>